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5" r:id="rId9"/>
  </p:sldIdLst>
  <p:sldSz cx="14630400" cy="8229600"/>
  <p:notesSz cx="8229600" cy="14630400"/>
  <p:embeddedFontLst>
    <p:embeddedFont>
      <p:font typeface="Arimo" panose="020B0604020202020204" charset="0"/>
      <p:regular r:id="rId11"/>
    </p:embeddedFont>
    <p:embeddedFont>
      <p:font typeface="Outfit" panose="020B0604020202020204" charset="0"/>
      <p:regular r:id="rId1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605E1D2-F6E2-4796-B14F-D4A923CF7C22}" v="7" dt="2024-09-03T11:03:54.07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eet Mehta" userId="47ca5d5e8e17960e" providerId="LiveId" clId="{2605E1D2-F6E2-4796-B14F-D4A923CF7C22}"/>
    <pc:docChg chg="custSel addSld delSld modSld sldOrd">
      <pc:chgData name="Meet Mehta" userId="47ca5d5e8e17960e" providerId="LiveId" clId="{2605E1D2-F6E2-4796-B14F-D4A923CF7C22}" dt="2024-09-03T12:13:53.832" v="17" actId="478"/>
      <pc:docMkLst>
        <pc:docMk/>
      </pc:docMkLst>
      <pc:sldChg chg="addSp delSp modSp mod">
        <pc:chgData name="Meet Mehta" userId="47ca5d5e8e17960e" providerId="LiveId" clId="{2605E1D2-F6E2-4796-B14F-D4A923CF7C22}" dt="2024-09-03T12:13:53.832" v="17" actId="478"/>
        <pc:sldMkLst>
          <pc:docMk/>
          <pc:sldMk cId="0" sldId="256"/>
        </pc:sldMkLst>
        <pc:spChg chg="del">
          <ac:chgData name="Meet Mehta" userId="47ca5d5e8e17960e" providerId="LiveId" clId="{2605E1D2-F6E2-4796-B14F-D4A923CF7C22}" dt="2024-09-03T12:13:53.832" v="17" actId="478"/>
          <ac:spMkLst>
            <pc:docMk/>
            <pc:sldMk cId="0" sldId="256"/>
            <ac:spMk id="6" creationId="{00000000-0000-0000-0000-000000000000}"/>
          </ac:spMkLst>
        </pc:spChg>
        <pc:picChg chg="del">
          <ac:chgData name="Meet Mehta" userId="47ca5d5e8e17960e" providerId="LiveId" clId="{2605E1D2-F6E2-4796-B14F-D4A923CF7C22}" dt="2024-09-03T12:13:51.214" v="16" actId="478"/>
          <ac:picMkLst>
            <pc:docMk/>
            <pc:sldMk cId="0" sldId="256"/>
            <ac:picMk id="7" creationId="{00000000-0000-0000-0000-000000000000}"/>
          </ac:picMkLst>
        </pc:picChg>
        <pc:picChg chg="add del mod">
          <ac:chgData name="Meet Mehta" userId="47ca5d5e8e17960e" providerId="LiveId" clId="{2605E1D2-F6E2-4796-B14F-D4A923CF7C22}" dt="2024-09-03T10:52:13.304" v="1" actId="478"/>
          <ac:picMkLst>
            <pc:docMk/>
            <pc:sldMk cId="0" sldId="256"/>
            <ac:picMk id="9" creationId="{8BBD70CA-511C-D4B0-B6A9-BDE4FD322037}"/>
          </ac:picMkLst>
        </pc:picChg>
        <pc:picChg chg="add mod">
          <ac:chgData name="Meet Mehta" userId="47ca5d5e8e17960e" providerId="LiveId" clId="{2605E1D2-F6E2-4796-B14F-D4A923CF7C22}" dt="2024-09-03T11:02:58.268" v="6" actId="1076"/>
          <ac:picMkLst>
            <pc:docMk/>
            <pc:sldMk cId="0" sldId="256"/>
            <ac:picMk id="11" creationId="{9E4EBDBD-CF9C-222F-B5DD-4556E07D8D8A}"/>
          </ac:picMkLst>
        </pc:picChg>
      </pc:sldChg>
      <pc:sldChg chg="addSp modSp mod">
        <pc:chgData name="Meet Mehta" userId="47ca5d5e8e17960e" providerId="LiveId" clId="{2605E1D2-F6E2-4796-B14F-D4A923CF7C22}" dt="2024-09-03T11:03:23.435" v="8" actId="1076"/>
        <pc:sldMkLst>
          <pc:docMk/>
          <pc:sldMk cId="0" sldId="257"/>
        </pc:sldMkLst>
        <pc:picChg chg="add mod">
          <ac:chgData name="Meet Mehta" userId="47ca5d5e8e17960e" providerId="LiveId" clId="{2605E1D2-F6E2-4796-B14F-D4A923CF7C22}" dt="2024-09-03T11:03:23.435" v="8" actId="1076"/>
          <ac:picMkLst>
            <pc:docMk/>
            <pc:sldMk cId="0" sldId="257"/>
            <ac:picMk id="15" creationId="{C10EF306-2C32-4DAF-E3A1-A1E83F8C79C4}"/>
          </ac:picMkLst>
        </pc:picChg>
      </pc:sldChg>
      <pc:sldChg chg="addSp modSp">
        <pc:chgData name="Meet Mehta" userId="47ca5d5e8e17960e" providerId="LiveId" clId="{2605E1D2-F6E2-4796-B14F-D4A923CF7C22}" dt="2024-09-03T11:03:28.574" v="9"/>
        <pc:sldMkLst>
          <pc:docMk/>
          <pc:sldMk cId="0" sldId="258"/>
        </pc:sldMkLst>
        <pc:picChg chg="add mod">
          <ac:chgData name="Meet Mehta" userId="47ca5d5e8e17960e" providerId="LiveId" clId="{2605E1D2-F6E2-4796-B14F-D4A923CF7C22}" dt="2024-09-03T11:03:28.574" v="9"/>
          <ac:picMkLst>
            <pc:docMk/>
            <pc:sldMk cId="0" sldId="258"/>
            <ac:picMk id="9" creationId="{79D78EC6-AF8C-A3DF-6B57-9287EF8FEA13}"/>
          </ac:picMkLst>
        </pc:picChg>
      </pc:sldChg>
      <pc:sldChg chg="addSp modSp">
        <pc:chgData name="Meet Mehta" userId="47ca5d5e8e17960e" providerId="LiveId" clId="{2605E1D2-F6E2-4796-B14F-D4A923CF7C22}" dt="2024-09-03T11:03:31.126" v="10"/>
        <pc:sldMkLst>
          <pc:docMk/>
          <pc:sldMk cId="0" sldId="259"/>
        </pc:sldMkLst>
        <pc:picChg chg="add mod">
          <ac:chgData name="Meet Mehta" userId="47ca5d5e8e17960e" providerId="LiveId" clId="{2605E1D2-F6E2-4796-B14F-D4A923CF7C22}" dt="2024-09-03T11:03:31.126" v="10"/>
          <ac:picMkLst>
            <pc:docMk/>
            <pc:sldMk cId="0" sldId="259"/>
            <ac:picMk id="21" creationId="{C5AFBF95-96B9-71A5-743F-6C0097C7F517}"/>
          </ac:picMkLst>
        </pc:picChg>
      </pc:sldChg>
      <pc:sldChg chg="addSp modSp">
        <pc:chgData name="Meet Mehta" userId="47ca5d5e8e17960e" providerId="LiveId" clId="{2605E1D2-F6E2-4796-B14F-D4A923CF7C22}" dt="2024-09-03T11:03:40.739" v="11"/>
        <pc:sldMkLst>
          <pc:docMk/>
          <pc:sldMk cId="0" sldId="261"/>
        </pc:sldMkLst>
        <pc:picChg chg="add mod">
          <ac:chgData name="Meet Mehta" userId="47ca5d5e8e17960e" providerId="LiveId" clId="{2605E1D2-F6E2-4796-B14F-D4A923CF7C22}" dt="2024-09-03T11:03:40.739" v="11"/>
          <ac:picMkLst>
            <pc:docMk/>
            <pc:sldMk cId="0" sldId="261"/>
            <ac:picMk id="21" creationId="{8B630A3F-66A5-C19D-8988-3B8F8913291F}"/>
          </ac:picMkLst>
        </pc:picChg>
      </pc:sldChg>
      <pc:sldChg chg="del">
        <pc:chgData name="Meet Mehta" userId="47ca5d5e8e17960e" providerId="LiveId" clId="{2605E1D2-F6E2-4796-B14F-D4A923CF7C22}" dt="2024-09-03T12:09:39.341" v="14" actId="2696"/>
        <pc:sldMkLst>
          <pc:docMk/>
          <pc:sldMk cId="0" sldId="263"/>
        </pc:sldMkLst>
      </pc:sldChg>
      <pc:sldChg chg="del">
        <pc:chgData name="Meet Mehta" userId="47ca5d5e8e17960e" providerId="LiveId" clId="{2605E1D2-F6E2-4796-B14F-D4A923CF7C22}" dt="2024-09-03T12:09:45.228" v="15" actId="2696"/>
        <pc:sldMkLst>
          <pc:docMk/>
          <pc:sldMk cId="0" sldId="264"/>
        </pc:sldMkLst>
      </pc:sldChg>
      <pc:sldChg chg="addSp modSp">
        <pc:chgData name="Meet Mehta" userId="47ca5d5e8e17960e" providerId="LiveId" clId="{2605E1D2-F6E2-4796-B14F-D4A923CF7C22}" dt="2024-09-03T11:03:54.076" v="12"/>
        <pc:sldMkLst>
          <pc:docMk/>
          <pc:sldMk cId="0" sldId="265"/>
        </pc:sldMkLst>
        <pc:picChg chg="add mod">
          <ac:chgData name="Meet Mehta" userId="47ca5d5e8e17960e" providerId="LiveId" clId="{2605E1D2-F6E2-4796-B14F-D4A923CF7C22}" dt="2024-09-03T11:03:54.076" v="12"/>
          <ac:picMkLst>
            <pc:docMk/>
            <pc:sldMk cId="0" sldId="265"/>
            <ac:picMk id="6" creationId="{4A517F59-AEDF-C41E-55CA-B1263422E19E}"/>
          </ac:picMkLst>
        </pc:picChg>
      </pc:sldChg>
      <pc:sldChg chg="new del ord">
        <pc:chgData name="Meet Mehta" userId="47ca5d5e8e17960e" providerId="LiveId" clId="{2605E1D2-F6E2-4796-B14F-D4A923CF7C22}" dt="2024-09-03T12:07:23.110" v="13" actId="2696"/>
        <pc:sldMkLst>
          <pc:docMk/>
          <pc:sldMk cId="3793660307" sldId="266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51398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8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7488" y="1655088"/>
            <a:ext cx="4919424" cy="491942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3790" y="1914644"/>
            <a:ext cx="7556421" cy="19564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700"/>
              </a:lnSpc>
              <a:buNone/>
            </a:pPr>
            <a:r>
              <a:rPr lang="en-US" sz="6150" b="1" dirty="0">
                <a:solidFill>
                  <a:srgbClr val="231971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Introduction to Bootstrap</a:t>
            </a:r>
            <a:endParaRPr lang="en-US" sz="6150" dirty="0"/>
          </a:p>
        </p:txBody>
      </p:sp>
      <p:sp>
        <p:nvSpPr>
          <p:cNvPr id="5" name="Text 1"/>
          <p:cNvSpPr/>
          <p:nvPr/>
        </p:nvSpPr>
        <p:spPr>
          <a:xfrm>
            <a:off x="793790" y="4211241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Bootstrap is a popular CSS framework that provides a foundation for building responsive websites and web applications. It includes a set of pre-defined styles and components that help to create clean and consistent designs.</a:t>
            </a:r>
            <a:endParaRPr lang="en-US" sz="1750" dirty="0"/>
          </a:p>
        </p:txBody>
      </p:sp>
      <p:sp>
        <p:nvSpPr>
          <p:cNvPr id="8" name="Text 3"/>
          <p:cNvSpPr/>
          <p:nvPr/>
        </p:nvSpPr>
        <p:spPr>
          <a:xfrm>
            <a:off x="1270040" y="5918002"/>
            <a:ext cx="1952506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by Meet Mehta</a:t>
            </a:r>
            <a:endParaRPr lang="en-US" sz="22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E4EBDBD-CF9C-222F-B5DD-4556E07D8D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55238" y="7691907"/>
            <a:ext cx="2375162" cy="53769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7260" y="3112770"/>
            <a:ext cx="3611880" cy="200406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280190" y="884515"/>
            <a:ext cx="610469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Background Properties</a:t>
            </a:r>
            <a:endParaRPr lang="en-US" sz="4450" dirty="0"/>
          </a:p>
        </p:txBody>
      </p:sp>
      <p:sp>
        <p:nvSpPr>
          <p:cNvPr id="5" name="Shape 1"/>
          <p:cNvSpPr/>
          <p:nvPr/>
        </p:nvSpPr>
        <p:spPr>
          <a:xfrm>
            <a:off x="6280190" y="1933456"/>
            <a:ext cx="3664863" cy="3136702"/>
          </a:xfrm>
          <a:prstGeom prst="roundRect">
            <a:avLst>
              <a:gd name="adj" fmla="val 3037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6" name="Text 2"/>
          <p:cNvSpPr/>
          <p:nvPr/>
        </p:nvSpPr>
        <p:spPr>
          <a:xfrm>
            <a:off x="6514624" y="216789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Background Color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6514624" y="2658308"/>
            <a:ext cx="3195995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Use the "bg-*" utilities to apply background colors to your elements. For example, "bg-primary" will set the background color to the primary color of Bootstrap.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10171867" y="1933456"/>
            <a:ext cx="3664863" cy="3136702"/>
          </a:xfrm>
          <a:prstGeom prst="roundRect">
            <a:avLst>
              <a:gd name="adj" fmla="val 3037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9" name="Text 5"/>
          <p:cNvSpPr/>
          <p:nvPr/>
        </p:nvSpPr>
        <p:spPr>
          <a:xfrm>
            <a:off x="10406301" y="216789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Background Images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10406301" y="2658308"/>
            <a:ext cx="3195995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Use the "bg-image" utility class to apply a background image to an element. You can also customize the image size, position, and repeat using CSS properties.</a:t>
            </a:r>
            <a:endParaRPr lang="en-US" sz="1750" dirty="0"/>
          </a:p>
        </p:txBody>
      </p:sp>
      <p:sp>
        <p:nvSpPr>
          <p:cNvPr id="11" name="Shape 7"/>
          <p:cNvSpPr/>
          <p:nvPr/>
        </p:nvSpPr>
        <p:spPr>
          <a:xfrm>
            <a:off x="6280190" y="5296972"/>
            <a:ext cx="7556421" cy="2047994"/>
          </a:xfrm>
          <a:prstGeom prst="roundRect">
            <a:avLst>
              <a:gd name="adj" fmla="val 4652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2" name="Text 8"/>
          <p:cNvSpPr/>
          <p:nvPr/>
        </p:nvSpPr>
        <p:spPr>
          <a:xfrm>
            <a:off x="6514624" y="5531406"/>
            <a:ext cx="297799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Background Gradients</a:t>
            </a:r>
            <a:endParaRPr lang="en-US" sz="2200" dirty="0"/>
          </a:p>
        </p:txBody>
      </p:sp>
      <p:sp>
        <p:nvSpPr>
          <p:cNvPr id="13" name="Text 9"/>
          <p:cNvSpPr/>
          <p:nvPr/>
        </p:nvSpPr>
        <p:spPr>
          <a:xfrm>
            <a:off x="6514624" y="6021824"/>
            <a:ext cx="708755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Bootstrap offers classes to create linear gradients for backgrounds. Use the "bg-gradient-*" utility classes for different gradient combinations.</a:t>
            </a:r>
            <a:endParaRPr lang="en-US" sz="175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10EF306-2C32-4DAF-E3A1-A1E83F8C79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22791" y="7576730"/>
            <a:ext cx="3107609" cy="53769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5850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Border Properties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6342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31971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Border Width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215408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Use the "border-*" utilities to set the border width. For example, "border-top-2" will add a 2px border to the top of the element.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6342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31971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Border Style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215408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Customize the border style using "border-*" utilities. Examples include "border-dashed", "border-dotted", and "border-solid".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6342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31971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Border Color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215408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Set the border color with "border-*" utilities. For instance, "border-primary" applies the primary color as the border color.</a:t>
            </a:r>
            <a:endParaRPr lang="en-US" sz="175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9D78EC6-AF8C-A3DF-6B57-9287EF8FEA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2791" y="7576730"/>
            <a:ext cx="3107609" cy="53769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584013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7851" y="258366"/>
            <a:ext cx="3294698" cy="2067282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23543" y="3319463"/>
            <a:ext cx="5168146" cy="6460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050"/>
              </a:lnSpc>
              <a:buNone/>
            </a:pPr>
            <a:r>
              <a:rPr lang="en-US" sz="4050" b="1" dirty="0">
                <a:solidFill>
                  <a:srgbClr val="231971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Color Utilities</a:t>
            </a:r>
            <a:endParaRPr lang="en-US" sz="4050" dirty="0"/>
          </a:p>
        </p:txBody>
      </p:sp>
      <p:sp>
        <p:nvSpPr>
          <p:cNvPr id="5" name="Shape 1"/>
          <p:cNvSpPr/>
          <p:nvPr/>
        </p:nvSpPr>
        <p:spPr>
          <a:xfrm>
            <a:off x="723543" y="4508063"/>
            <a:ext cx="465058" cy="465058"/>
          </a:xfrm>
          <a:prstGeom prst="roundRect">
            <a:avLst>
              <a:gd name="adj" fmla="val 18670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6" name="Text 2"/>
          <p:cNvSpPr/>
          <p:nvPr/>
        </p:nvSpPr>
        <p:spPr>
          <a:xfrm>
            <a:off x="895588" y="4585573"/>
            <a:ext cx="120968" cy="310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2A2742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1</a:t>
            </a:r>
            <a:endParaRPr lang="en-US" sz="2400" dirty="0"/>
          </a:p>
        </p:txBody>
      </p:sp>
      <p:sp>
        <p:nvSpPr>
          <p:cNvPr id="7" name="Text 3"/>
          <p:cNvSpPr/>
          <p:nvPr/>
        </p:nvSpPr>
        <p:spPr>
          <a:xfrm>
            <a:off x="1395293" y="4508063"/>
            <a:ext cx="2584013" cy="3228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A2742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Text Colors</a:t>
            </a:r>
            <a:endParaRPr lang="en-US" sz="2000" dirty="0"/>
          </a:p>
        </p:txBody>
      </p:sp>
      <p:sp>
        <p:nvSpPr>
          <p:cNvPr id="8" name="Text 4"/>
          <p:cNvSpPr/>
          <p:nvPr/>
        </p:nvSpPr>
        <p:spPr>
          <a:xfrm>
            <a:off x="1395293" y="4954905"/>
            <a:ext cx="5816560" cy="6612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Use "text-*" utilities to change text colors. Examples include "text-primary", "text-secondary", and "text-white".</a:t>
            </a:r>
            <a:endParaRPr lang="en-US" sz="1600" dirty="0"/>
          </a:p>
        </p:txBody>
      </p:sp>
      <p:sp>
        <p:nvSpPr>
          <p:cNvPr id="9" name="Shape 5"/>
          <p:cNvSpPr/>
          <p:nvPr/>
        </p:nvSpPr>
        <p:spPr>
          <a:xfrm>
            <a:off x="7418546" y="4508063"/>
            <a:ext cx="465058" cy="465058"/>
          </a:xfrm>
          <a:prstGeom prst="roundRect">
            <a:avLst>
              <a:gd name="adj" fmla="val 18670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0" name="Text 6"/>
          <p:cNvSpPr/>
          <p:nvPr/>
        </p:nvSpPr>
        <p:spPr>
          <a:xfrm>
            <a:off x="7561778" y="4585573"/>
            <a:ext cx="178594" cy="310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2A2742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2</a:t>
            </a:r>
            <a:endParaRPr lang="en-US" sz="2400" dirty="0"/>
          </a:p>
        </p:txBody>
      </p:sp>
      <p:sp>
        <p:nvSpPr>
          <p:cNvPr id="11" name="Text 7"/>
          <p:cNvSpPr/>
          <p:nvPr/>
        </p:nvSpPr>
        <p:spPr>
          <a:xfrm>
            <a:off x="8090297" y="4508063"/>
            <a:ext cx="2584013" cy="3228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A2742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Background Colors</a:t>
            </a:r>
            <a:endParaRPr lang="en-US" sz="2000" dirty="0"/>
          </a:p>
        </p:txBody>
      </p:sp>
      <p:sp>
        <p:nvSpPr>
          <p:cNvPr id="12" name="Text 8"/>
          <p:cNvSpPr/>
          <p:nvPr/>
        </p:nvSpPr>
        <p:spPr>
          <a:xfrm>
            <a:off x="8090297" y="4954905"/>
            <a:ext cx="5816560" cy="6612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Apply background colors to elements using "bg-*" utilities. For instance, "bg-success" sets the background color to green.</a:t>
            </a:r>
            <a:endParaRPr lang="en-US" sz="1600" dirty="0"/>
          </a:p>
        </p:txBody>
      </p:sp>
      <p:sp>
        <p:nvSpPr>
          <p:cNvPr id="13" name="Shape 9"/>
          <p:cNvSpPr/>
          <p:nvPr/>
        </p:nvSpPr>
        <p:spPr>
          <a:xfrm>
            <a:off x="723543" y="6055400"/>
            <a:ext cx="465058" cy="465058"/>
          </a:xfrm>
          <a:prstGeom prst="roundRect">
            <a:avLst>
              <a:gd name="adj" fmla="val 18670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4" name="Text 10"/>
          <p:cNvSpPr/>
          <p:nvPr/>
        </p:nvSpPr>
        <p:spPr>
          <a:xfrm>
            <a:off x="867847" y="6132909"/>
            <a:ext cx="176451" cy="310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2A2742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3</a:t>
            </a:r>
            <a:endParaRPr lang="en-US" sz="2400" dirty="0"/>
          </a:p>
        </p:txBody>
      </p:sp>
      <p:sp>
        <p:nvSpPr>
          <p:cNvPr id="15" name="Text 11"/>
          <p:cNvSpPr/>
          <p:nvPr/>
        </p:nvSpPr>
        <p:spPr>
          <a:xfrm>
            <a:off x="1395293" y="6055400"/>
            <a:ext cx="2584013" cy="3228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A2742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Color Themes</a:t>
            </a:r>
            <a:endParaRPr lang="en-US" sz="2000" dirty="0"/>
          </a:p>
        </p:txBody>
      </p:sp>
      <p:sp>
        <p:nvSpPr>
          <p:cNvPr id="16" name="Text 12"/>
          <p:cNvSpPr/>
          <p:nvPr/>
        </p:nvSpPr>
        <p:spPr>
          <a:xfrm>
            <a:off x="1395293" y="6502241"/>
            <a:ext cx="5816560" cy="9919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Bootstrap provides a set of pre-defined color themes, such as "primary", "secondary", and "danger", which you can apply to various elements.</a:t>
            </a:r>
            <a:endParaRPr lang="en-US" sz="1600" dirty="0"/>
          </a:p>
        </p:txBody>
      </p:sp>
      <p:sp>
        <p:nvSpPr>
          <p:cNvPr id="17" name="Shape 13"/>
          <p:cNvSpPr/>
          <p:nvPr/>
        </p:nvSpPr>
        <p:spPr>
          <a:xfrm>
            <a:off x="7418546" y="6055400"/>
            <a:ext cx="465058" cy="465058"/>
          </a:xfrm>
          <a:prstGeom prst="roundRect">
            <a:avLst>
              <a:gd name="adj" fmla="val 18670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8" name="Text 14"/>
          <p:cNvSpPr/>
          <p:nvPr/>
        </p:nvSpPr>
        <p:spPr>
          <a:xfrm>
            <a:off x="7555944" y="6132909"/>
            <a:ext cx="190143" cy="310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2A2742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4</a:t>
            </a:r>
            <a:endParaRPr lang="en-US" sz="2400" dirty="0"/>
          </a:p>
        </p:txBody>
      </p:sp>
      <p:sp>
        <p:nvSpPr>
          <p:cNvPr id="19" name="Text 15"/>
          <p:cNvSpPr/>
          <p:nvPr/>
        </p:nvSpPr>
        <p:spPr>
          <a:xfrm>
            <a:off x="8090297" y="6055400"/>
            <a:ext cx="2584013" cy="3228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A2742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Custom Colors</a:t>
            </a:r>
            <a:endParaRPr lang="en-US" sz="2000" dirty="0"/>
          </a:p>
        </p:txBody>
      </p:sp>
      <p:sp>
        <p:nvSpPr>
          <p:cNvPr id="20" name="Text 16"/>
          <p:cNvSpPr/>
          <p:nvPr/>
        </p:nvSpPr>
        <p:spPr>
          <a:xfrm>
            <a:off x="8090297" y="6502241"/>
            <a:ext cx="5816560" cy="6612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You can also define custom colors in your CSS and use them with Bootstrap's utility classes.</a:t>
            </a:r>
            <a:endParaRPr lang="en-US" sz="160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C5AFBF95-96B9-71A5-743F-6C0097C7F5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22791" y="7576730"/>
            <a:ext cx="3107609" cy="53769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7488" y="2276118"/>
            <a:ext cx="4919305" cy="3677245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3790" y="86856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Shadow Utilities</a:t>
            </a:r>
            <a:endParaRPr lang="en-US" sz="4450" dirty="0"/>
          </a:p>
        </p:txBody>
      </p:sp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1917502"/>
            <a:ext cx="1134070" cy="1814513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2268022" y="214431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Box Shadows</a:t>
            </a:r>
            <a:endParaRPr lang="en-US" sz="2200" dirty="0"/>
          </a:p>
        </p:txBody>
      </p:sp>
      <p:sp>
        <p:nvSpPr>
          <p:cNvPr id="7" name="Text 2"/>
          <p:cNvSpPr/>
          <p:nvPr/>
        </p:nvSpPr>
        <p:spPr>
          <a:xfrm>
            <a:off x="2268022" y="2634734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Add a box shadow to elements using "shadow-*" utilities. For example, "shadow" applies a subtle box shadow.</a:t>
            </a:r>
            <a:endParaRPr lang="en-US" sz="1750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3732014"/>
            <a:ext cx="1134070" cy="1814513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2268022" y="395882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Shadow Intensity</a:t>
            </a:r>
            <a:endParaRPr lang="en-US" sz="2200" dirty="0"/>
          </a:p>
        </p:txBody>
      </p:sp>
      <p:sp>
        <p:nvSpPr>
          <p:cNvPr id="10" name="Text 4"/>
          <p:cNvSpPr/>
          <p:nvPr/>
        </p:nvSpPr>
        <p:spPr>
          <a:xfrm>
            <a:off x="2268022" y="4449247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Adjust the shadow intensity using utilities like "shadow-sm" for a light shadow and "shadow-lg" for a stronger shadow.</a:t>
            </a:r>
            <a:endParaRPr lang="en-US" sz="1750" dirty="0"/>
          </a:p>
        </p:txBody>
      </p:sp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3790" y="5546527"/>
            <a:ext cx="1134070" cy="1814513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2268022" y="577334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Custom Shadows</a:t>
            </a:r>
            <a:endParaRPr lang="en-US" sz="2200" dirty="0"/>
          </a:p>
        </p:txBody>
      </p:sp>
      <p:sp>
        <p:nvSpPr>
          <p:cNvPr id="13" name="Text 6"/>
          <p:cNvSpPr/>
          <p:nvPr/>
        </p:nvSpPr>
        <p:spPr>
          <a:xfrm>
            <a:off x="2268022" y="6263759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You can create custom shadows by adding your own CSS rules with specific shadow values.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488" y="2175748"/>
            <a:ext cx="4919305" cy="387810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280190" y="177546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Text Utilities</a:t>
            </a:r>
            <a:endParaRPr lang="en-US" sz="4450" dirty="0"/>
          </a:p>
        </p:txBody>
      </p:sp>
      <p:sp>
        <p:nvSpPr>
          <p:cNvPr id="5" name="Shape 1"/>
          <p:cNvSpPr/>
          <p:nvPr/>
        </p:nvSpPr>
        <p:spPr>
          <a:xfrm>
            <a:off x="6280190" y="2824401"/>
            <a:ext cx="7556421" cy="3629739"/>
          </a:xfrm>
          <a:prstGeom prst="roundRect">
            <a:avLst>
              <a:gd name="adj" fmla="val 2625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6" name="Shape 2"/>
          <p:cNvSpPr/>
          <p:nvPr/>
        </p:nvSpPr>
        <p:spPr>
          <a:xfrm>
            <a:off x="6287810" y="2832021"/>
            <a:ext cx="75411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7" name="Text 3"/>
          <p:cNvSpPr/>
          <p:nvPr/>
        </p:nvSpPr>
        <p:spPr>
          <a:xfrm>
            <a:off x="6514624" y="2975729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Utility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10289024" y="2975729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Description</a:t>
            </a:r>
            <a:endParaRPr lang="en-US" sz="1750" dirty="0"/>
          </a:p>
        </p:txBody>
      </p:sp>
      <p:sp>
        <p:nvSpPr>
          <p:cNvPr id="9" name="Shape 5"/>
          <p:cNvSpPr/>
          <p:nvPr/>
        </p:nvSpPr>
        <p:spPr>
          <a:xfrm>
            <a:off x="6287810" y="3482340"/>
            <a:ext cx="75411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6"/>
          <p:cNvSpPr/>
          <p:nvPr/>
        </p:nvSpPr>
        <p:spPr>
          <a:xfrm>
            <a:off x="6514624" y="3626048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text-uppercase</a:t>
            </a:r>
            <a:endParaRPr lang="en-US" sz="1750" dirty="0"/>
          </a:p>
        </p:txBody>
      </p:sp>
      <p:sp>
        <p:nvSpPr>
          <p:cNvPr id="11" name="Text 7"/>
          <p:cNvSpPr/>
          <p:nvPr/>
        </p:nvSpPr>
        <p:spPr>
          <a:xfrm>
            <a:off x="10289024" y="3626048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Sets the text to uppercase.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6287810" y="4132659"/>
            <a:ext cx="75411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3" name="Text 9"/>
          <p:cNvSpPr/>
          <p:nvPr/>
        </p:nvSpPr>
        <p:spPr>
          <a:xfrm>
            <a:off x="6514624" y="4276368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text-lowercase</a:t>
            </a:r>
            <a:endParaRPr lang="en-US" sz="1750" dirty="0"/>
          </a:p>
        </p:txBody>
      </p:sp>
      <p:sp>
        <p:nvSpPr>
          <p:cNvPr id="14" name="Text 10"/>
          <p:cNvSpPr/>
          <p:nvPr/>
        </p:nvSpPr>
        <p:spPr>
          <a:xfrm>
            <a:off x="10289024" y="4276368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Sets the text to lowercase.</a:t>
            </a:r>
            <a:endParaRPr lang="en-US" sz="1750" dirty="0"/>
          </a:p>
        </p:txBody>
      </p:sp>
      <p:sp>
        <p:nvSpPr>
          <p:cNvPr id="15" name="Shape 11"/>
          <p:cNvSpPr/>
          <p:nvPr/>
        </p:nvSpPr>
        <p:spPr>
          <a:xfrm>
            <a:off x="6287810" y="4782979"/>
            <a:ext cx="7541181" cy="101322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6" name="Text 12"/>
          <p:cNvSpPr/>
          <p:nvPr/>
        </p:nvSpPr>
        <p:spPr>
          <a:xfrm>
            <a:off x="6514624" y="4926687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text-capitalize</a:t>
            </a:r>
            <a:endParaRPr lang="en-US" sz="1750" dirty="0"/>
          </a:p>
        </p:txBody>
      </p:sp>
      <p:sp>
        <p:nvSpPr>
          <p:cNvPr id="17" name="Text 13"/>
          <p:cNvSpPr/>
          <p:nvPr/>
        </p:nvSpPr>
        <p:spPr>
          <a:xfrm>
            <a:off x="10289024" y="4926687"/>
            <a:ext cx="33131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Capitalizes the first letter of each word.</a:t>
            </a:r>
            <a:endParaRPr lang="en-US" sz="1750" dirty="0"/>
          </a:p>
        </p:txBody>
      </p:sp>
      <p:sp>
        <p:nvSpPr>
          <p:cNvPr id="18" name="Shape 14"/>
          <p:cNvSpPr/>
          <p:nvPr/>
        </p:nvSpPr>
        <p:spPr>
          <a:xfrm>
            <a:off x="6287810" y="5796201"/>
            <a:ext cx="75411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9" name="Text 15"/>
          <p:cNvSpPr/>
          <p:nvPr/>
        </p:nvSpPr>
        <p:spPr>
          <a:xfrm>
            <a:off x="6514624" y="5939909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text-center</a:t>
            </a:r>
            <a:endParaRPr lang="en-US" sz="1750" dirty="0"/>
          </a:p>
        </p:txBody>
      </p:sp>
      <p:sp>
        <p:nvSpPr>
          <p:cNvPr id="20" name="Text 16"/>
          <p:cNvSpPr/>
          <p:nvPr/>
        </p:nvSpPr>
        <p:spPr>
          <a:xfrm>
            <a:off x="10289024" y="5939909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Aligns the text to the center.</a:t>
            </a:r>
            <a:endParaRPr lang="en-US" sz="175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8B630A3F-66A5-C19D-8988-3B8F891329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22791" y="7576730"/>
            <a:ext cx="3107609" cy="53769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18796" y="2469237"/>
            <a:ext cx="4936688" cy="3291126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69620" y="606504"/>
            <a:ext cx="5497592" cy="687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231971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Responsive Design</a:t>
            </a:r>
            <a:endParaRPr lang="en-US" sz="4300" dirty="0"/>
          </a:p>
        </p:txBody>
      </p:sp>
      <p:sp>
        <p:nvSpPr>
          <p:cNvPr id="5" name="Shape 1"/>
          <p:cNvSpPr/>
          <p:nvPr/>
        </p:nvSpPr>
        <p:spPr>
          <a:xfrm>
            <a:off x="1084183" y="1623417"/>
            <a:ext cx="30480" cy="5999559"/>
          </a:xfrm>
          <a:prstGeom prst="roundRect">
            <a:avLst>
              <a:gd name="adj" fmla="val 303018"/>
            </a:avLst>
          </a:prstGeom>
          <a:solidFill>
            <a:srgbClr val="BDB8DF"/>
          </a:solidFill>
          <a:ln/>
        </p:spPr>
      </p:sp>
      <p:sp>
        <p:nvSpPr>
          <p:cNvPr id="6" name="Shape 2"/>
          <p:cNvSpPr/>
          <p:nvPr/>
        </p:nvSpPr>
        <p:spPr>
          <a:xfrm>
            <a:off x="1316295" y="2102763"/>
            <a:ext cx="769620" cy="30480"/>
          </a:xfrm>
          <a:prstGeom prst="roundRect">
            <a:avLst>
              <a:gd name="adj" fmla="val 303018"/>
            </a:avLst>
          </a:prstGeom>
          <a:solidFill>
            <a:srgbClr val="BDB8DF"/>
          </a:solidFill>
          <a:ln/>
        </p:spPr>
      </p:sp>
      <p:sp>
        <p:nvSpPr>
          <p:cNvPr id="7" name="Shape 3"/>
          <p:cNvSpPr/>
          <p:nvPr/>
        </p:nvSpPr>
        <p:spPr>
          <a:xfrm>
            <a:off x="852071" y="1870710"/>
            <a:ext cx="494705" cy="494705"/>
          </a:xfrm>
          <a:prstGeom prst="roundRect">
            <a:avLst>
              <a:gd name="adj" fmla="val 18670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8" name="Text 4"/>
          <p:cNvSpPr/>
          <p:nvPr/>
        </p:nvSpPr>
        <p:spPr>
          <a:xfrm>
            <a:off x="1035070" y="1953101"/>
            <a:ext cx="128588" cy="3298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2A2742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1</a:t>
            </a:r>
            <a:endParaRPr lang="en-US" sz="2550" dirty="0"/>
          </a:p>
        </p:txBody>
      </p:sp>
      <p:sp>
        <p:nvSpPr>
          <p:cNvPr id="9" name="Text 5"/>
          <p:cNvSpPr/>
          <p:nvPr/>
        </p:nvSpPr>
        <p:spPr>
          <a:xfrm>
            <a:off x="2308860" y="1843207"/>
            <a:ext cx="2748796" cy="343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2A2742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Breakpoints</a:t>
            </a:r>
            <a:endParaRPr lang="en-US" sz="2150" dirty="0"/>
          </a:p>
        </p:txBody>
      </p:sp>
      <p:sp>
        <p:nvSpPr>
          <p:cNvPr id="10" name="Text 6"/>
          <p:cNvSpPr/>
          <p:nvPr/>
        </p:nvSpPr>
        <p:spPr>
          <a:xfrm>
            <a:off x="2308860" y="2318742"/>
            <a:ext cx="6065520" cy="10554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Bootstrap uses breakpoints to adjust the layout and styles for different screen sizes. It defines breakpoints for small, medium, and large screens.</a:t>
            </a:r>
            <a:endParaRPr lang="en-US" sz="1700" dirty="0"/>
          </a:p>
        </p:txBody>
      </p:sp>
      <p:sp>
        <p:nvSpPr>
          <p:cNvPr id="11" name="Shape 7"/>
          <p:cNvSpPr/>
          <p:nvPr/>
        </p:nvSpPr>
        <p:spPr>
          <a:xfrm>
            <a:off x="1316295" y="4293156"/>
            <a:ext cx="769620" cy="30480"/>
          </a:xfrm>
          <a:prstGeom prst="roundRect">
            <a:avLst>
              <a:gd name="adj" fmla="val 303018"/>
            </a:avLst>
          </a:prstGeom>
          <a:solidFill>
            <a:srgbClr val="BDB8DF"/>
          </a:solidFill>
          <a:ln/>
        </p:spPr>
      </p:sp>
      <p:sp>
        <p:nvSpPr>
          <p:cNvPr id="12" name="Shape 8"/>
          <p:cNvSpPr/>
          <p:nvPr/>
        </p:nvSpPr>
        <p:spPr>
          <a:xfrm>
            <a:off x="852071" y="4061103"/>
            <a:ext cx="494705" cy="494705"/>
          </a:xfrm>
          <a:prstGeom prst="roundRect">
            <a:avLst>
              <a:gd name="adj" fmla="val 18670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3" name="Text 9"/>
          <p:cNvSpPr/>
          <p:nvPr/>
        </p:nvSpPr>
        <p:spPr>
          <a:xfrm>
            <a:off x="1004471" y="4143494"/>
            <a:ext cx="189905" cy="3298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2A2742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2</a:t>
            </a:r>
            <a:endParaRPr lang="en-US" sz="2550" dirty="0"/>
          </a:p>
        </p:txBody>
      </p:sp>
      <p:sp>
        <p:nvSpPr>
          <p:cNvPr id="14" name="Text 10"/>
          <p:cNvSpPr/>
          <p:nvPr/>
        </p:nvSpPr>
        <p:spPr>
          <a:xfrm>
            <a:off x="2308860" y="4033599"/>
            <a:ext cx="2748796" cy="343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2A2742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Grid System</a:t>
            </a:r>
            <a:endParaRPr lang="en-US" sz="2150" dirty="0"/>
          </a:p>
        </p:txBody>
      </p:sp>
      <p:sp>
        <p:nvSpPr>
          <p:cNvPr id="15" name="Text 11"/>
          <p:cNvSpPr/>
          <p:nvPr/>
        </p:nvSpPr>
        <p:spPr>
          <a:xfrm>
            <a:off x="2308860" y="4509135"/>
            <a:ext cx="6065520" cy="7036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Bootstrap's grid system is responsive, allowing you to create flexible layouts that adapt to different screen sizes.</a:t>
            </a:r>
            <a:endParaRPr lang="en-US" sz="1700" dirty="0"/>
          </a:p>
        </p:txBody>
      </p:sp>
      <p:sp>
        <p:nvSpPr>
          <p:cNvPr id="16" name="Shape 12"/>
          <p:cNvSpPr/>
          <p:nvPr/>
        </p:nvSpPr>
        <p:spPr>
          <a:xfrm>
            <a:off x="1316295" y="6131719"/>
            <a:ext cx="769620" cy="30480"/>
          </a:xfrm>
          <a:prstGeom prst="roundRect">
            <a:avLst>
              <a:gd name="adj" fmla="val 303018"/>
            </a:avLst>
          </a:prstGeom>
          <a:solidFill>
            <a:srgbClr val="BDB8DF"/>
          </a:solidFill>
          <a:ln/>
        </p:spPr>
      </p:sp>
      <p:sp>
        <p:nvSpPr>
          <p:cNvPr id="17" name="Shape 13"/>
          <p:cNvSpPr/>
          <p:nvPr/>
        </p:nvSpPr>
        <p:spPr>
          <a:xfrm>
            <a:off x="852071" y="5899666"/>
            <a:ext cx="494705" cy="494705"/>
          </a:xfrm>
          <a:prstGeom prst="roundRect">
            <a:avLst>
              <a:gd name="adj" fmla="val 18670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8" name="Text 14"/>
          <p:cNvSpPr/>
          <p:nvPr/>
        </p:nvSpPr>
        <p:spPr>
          <a:xfrm>
            <a:off x="1005542" y="5982057"/>
            <a:ext cx="187643" cy="3298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2A2742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3</a:t>
            </a:r>
            <a:endParaRPr lang="en-US" sz="2550" dirty="0"/>
          </a:p>
        </p:txBody>
      </p:sp>
      <p:sp>
        <p:nvSpPr>
          <p:cNvPr id="19" name="Text 15"/>
          <p:cNvSpPr/>
          <p:nvPr/>
        </p:nvSpPr>
        <p:spPr>
          <a:xfrm>
            <a:off x="2308860" y="5872163"/>
            <a:ext cx="2748796" cy="343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2A2742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Utility Classes</a:t>
            </a:r>
            <a:endParaRPr lang="en-US" sz="2150" dirty="0"/>
          </a:p>
        </p:txBody>
      </p:sp>
      <p:sp>
        <p:nvSpPr>
          <p:cNvPr id="20" name="Text 16"/>
          <p:cNvSpPr/>
          <p:nvPr/>
        </p:nvSpPr>
        <p:spPr>
          <a:xfrm>
            <a:off x="2308860" y="6347698"/>
            <a:ext cx="6065520" cy="10554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Utilize responsive utility classes to control the visibility and styling of elements at different breakpoints. Examples include "d-none", "d-md-block", and "d-lg-flex".</a:t>
            </a:r>
            <a:endParaRPr lang="en-US" sz="17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488" y="2474952"/>
            <a:ext cx="4919305" cy="3279577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280190" y="286452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Conclusion</a:t>
            </a:r>
            <a:endParaRPr lang="en-US" sz="4450" dirty="0"/>
          </a:p>
        </p:txBody>
      </p:sp>
      <p:sp>
        <p:nvSpPr>
          <p:cNvPr id="5" name="Text 1"/>
          <p:cNvSpPr/>
          <p:nvPr/>
        </p:nvSpPr>
        <p:spPr>
          <a:xfrm>
            <a:off x="6280190" y="3913465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Bootstrap is a valuable tool for front-end development. It provides a strong foundation for building beautiful and responsive websites. Use the features and guidelines discussed to create engaging and accessible web experiences.</a:t>
            </a:r>
            <a:endParaRPr lang="en-US" sz="175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517F59-AEDF-C41E-55CA-B1263422E1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22791" y="7576730"/>
            <a:ext cx="3107609" cy="53769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</TotalTime>
  <Words>560</Words>
  <Application>Microsoft Office PowerPoint</Application>
  <PresentationFormat>Custom</PresentationFormat>
  <Paragraphs>68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Arimo</vt:lpstr>
      <vt:lpstr>Outfit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Meet Mehta</cp:lastModifiedBy>
  <cp:revision>1</cp:revision>
  <dcterms:created xsi:type="dcterms:W3CDTF">2024-09-03T10:48:11Z</dcterms:created>
  <dcterms:modified xsi:type="dcterms:W3CDTF">2024-09-03T12:14:01Z</dcterms:modified>
</cp:coreProperties>
</file>